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99" r:id="rId2"/>
    <p:sldId id="301" r:id="rId3"/>
    <p:sldId id="300" r:id="rId4"/>
    <p:sldId id="359" r:id="rId5"/>
    <p:sldId id="360" r:id="rId6"/>
    <p:sldId id="366" r:id="rId7"/>
    <p:sldId id="361" r:id="rId8"/>
    <p:sldId id="362" r:id="rId9"/>
    <p:sldId id="363" r:id="rId10"/>
    <p:sldId id="364" r:id="rId11"/>
  </p:sldIdLst>
  <p:sldSz cx="9144000" cy="6858000" type="screen4x3"/>
  <p:notesSz cx="6797675" cy="9926638"/>
  <p:defaultTextStyle>
    <a:defPPr>
      <a:defRPr lang="pt-BR"/>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FF"/>
    <a:srgbClr val="FFFFCC"/>
    <a:srgbClr val="00416B"/>
  </p:clrMru>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29" autoAdjust="0"/>
  </p:normalViewPr>
  <p:slideViewPr>
    <p:cSldViewPr>
      <p:cViewPr varScale="1">
        <p:scale>
          <a:sx n="67" d="100"/>
          <a:sy n="67" d="100"/>
        </p:scale>
        <p:origin x="756"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cs typeface="Arial" panose="020B0604020202020204" pitchFamily="34" charset="0"/>
              </a:defRPr>
            </a:lvl1pPr>
          </a:lstStyle>
          <a:p>
            <a:pPr>
              <a:defRPr/>
            </a:pPr>
            <a:endParaRPr lang="pt-BR"/>
          </a:p>
        </p:txBody>
      </p:sp>
      <p:sp>
        <p:nvSpPr>
          <p:cNvPr id="3" name="Espaço Reservado para Data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cs typeface="Arial" panose="020B0604020202020204" pitchFamily="34" charset="0"/>
              </a:defRPr>
            </a:lvl1pPr>
          </a:lstStyle>
          <a:p>
            <a:pPr>
              <a:defRPr/>
            </a:pPr>
            <a:fld id="{13D802F5-FF2D-4565-8324-41BE8016656E}" type="datetimeFigureOut">
              <a:rPr lang="pt-BR"/>
              <a:pPr>
                <a:defRPr/>
              </a:pPr>
              <a:t>01/09/2015</a:t>
            </a:fld>
            <a:endParaRPr lang="pt-BR"/>
          </a:p>
        </p:txBody>
      </p:sp>
      <p:sp>
        <p:nvSpPr>
          <p:cNvPr id="4" name="Espaço Reservado para Rodapé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a:defRPr sz="1200">
                <a:cs typeface="Arial" panose="020B0604020202020204" pitchFamily="34" charset="0"/>
              </a:defRPr>
            </a:lvl1pPr>
          </a:lstStyle>
          <a:p>
            <a:pPr>
              <a:defRPr/>
            </a:pPr>
            <a:endParaRPr lang="pt-BR"/>
          </a:p>
        </p:txBody>
      </p:sp>
      <p:sp>
        <p:nvSpPr>
          <p:cNvPr id="5" name="Espaço Reservado para Número de Slide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5ADA7B2-C821-485B-AA94-5E5FAD475148}" type="slidenum">
              <a:rPr lang="pt-B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cs typeface="Arial" pitchFamily="34" charset="0"/>
              </a:defRPr>
            </a:lvl1pPr>
          </a:lstStyle>
          <a:p>
            <a:pPr>
              <a:defRPr/>
            </a:pPr>
            <a:endParaRPr lang="pt-BR"/>
          </a:p>
        </p:txBody>
      </p:sp>
      <p:sp>
        <p:nvSpPr>
          <p:cNvPr id="3" name="Espaço Reservado para Data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cs typeface="Arial" pitchFamily="34" charset="0"/>
              </a:defRPr>
            </a:lvl1pPr>
          </a:lstStyle>
          <a:p>
            <a:pPr>
              <a:defRPr/>
            </a:pPr>
            <a:fld id="{8A91A52E-DA19-4041-AADC-722DAC33E6D4}" type="datetimeFigureOut">
              <a:rPr lang="pt-BR"/>
              <a:pPr>
                <a:defRPr/>
              </a:pPr>
              <a:t>01/09/2015</a:t>
            </a:fld>
            <a:endParaRPr lang="pt-BR"/>
          </a:p>
        </p:txBody>
      </p:sp>
      <p:sp>
        <p:nvSpPr>
          <p:cNvPr id="4" name="Espaço Reservado para Imagem de Sli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t-BR" noProof="0" smtClean="0"/>
          </a:p>
        </p:txBody>
      </p:sp>
      <p:sp>
        <p:nvSpPr>
          <p:cNvPr id="5" name="Espaço Reservado para Anotaçõ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pt-BR" noProof="0" smtClean="0"/>
              <a:t>Clique para editar 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 name="Espaço Reservado para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cs typeface="Arial" pitchFamily="34" charset="0"/>
              </a:defRPr>
            </a:lvl1pPr>
          </a:lstStyle>
          <a:p>
            <a:pPr>
              <a:defRPr/>
            </a:pPr>
            <a:endParaRPr lang="pt-BR"/>
          </a:p>
        </p:txBody>
      </p:sp>
      <p:sp>
        <p:nvSpPr>
          <p:cNvPr id="7" name="Espaço Reservado para Número de Slid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111D2979-5C41-491B-B4CB-2D2965190E6C}" type="slidenum">
              <a:rPr lang="pt-BR" altLang="pt-BR"/>
              <a:pPr/>
              <a:t>‹nº›</a:t>
            </a:fld>
            <a:endParaRPr lang="pt-BR" alt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614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altLang="pt-BR" smtClean="0"/>
              <a:t>Proposta do Novo Plano de Saúde – POSTAL MAIS SAÚDE.</a:t>
            </a:r>
          </a:p>
          <a:p>
            <a:r>
              <a:rPr lang="pt-BR" altLang="pt-BR" smtClean="0"/>
              <a:t>Atualmente, o plano de saúde Correiossaúde está suspenso para comercialização junto à ANS por ser um plano instituído anterior à lei 9.656/98 e não adequado ao novo regramento. Assim, não será admitido inclusão de novos empregados. </a:t>
            </a:r>
          </a:p>
          <a:p>
            <a:r>
              <a:rPr lang="pt-BR" altLang="pt-BR" smtClean="0"/>
              <a:t>Dado ao fato dos Correios infringir constantemente as normas da ANS, a Empresa vem sendo multada em valores que vai de 35.000,00 (trinta e cinco mil reais) a 500.000,00 (quinhentos mil reais).</a:t>
            </a:r>
          </a:p>
          <a:p>
            <a:r>
              <a:rPr lang="pt-BR" altLang="pt-BR" smtClean="0"/>
              <a:t>Com a criação da Postal Saúde, a ECT tem negociado com a ANS para garantir a manutenção do Plano CorreiosSaúde para os empregados já contratados no último concurso de 2010 e seus dependentes. Contudo, se comprometeu junto à ANS de elaborar novos plano adequados à Lei em vigor e assim poder ofertar aos novos empregados.</a:t>
            </a:r>
          </a:p>
          <a:p>
            <a:r>
              <a:rPr lang="pt-BR" altLang="pt-BR" smtClean="0"/>
              <a:t>O motivo da suspensão do Plano CorreiosSaúde é que a Empresa não conseguia cumprir a formalização dos instrumentos jurídicos firmados entre Operadoras e prestadores de serviços hospitalares, prestadores de SADT (Serviço de Apeio, diagnóstico e Terapêutico). Com isso, transferiu a Carteira do benefício Médico para uma operadora de plano com direito privado, neste caso a Postal Saúde. Para que a Empresa possa continuar cumprindo com seus compromissos sociais, no que se refere à concessão de benefício de Assistência medica aos seus empregados, faz-se necessário a criação de um novo plano de saúde que atenda as exigências da ANS, especialmente o cumprimento à Resolução Normativa – RN Nº 137 de 2006 que trata dos planos de saúde de autogestão.</a:t>
            </a:r>
          </a:p>
          <a:p>
            <a:endParaRPr lang="pt-BR" altLang="pt-BR" smtClean="0"/>
          </a:p>
        </p:txBody>
      </p:sp>
      <p:sp>
        <p:nvSpPr>
          <p:cNvPr id="6148" name="Espaço Reservado para Número de Slide 3"/>
          <p:cNvSpPr>
            <a:spLocks noGrp="1"/>
          </p:cNvSpPr>
          <p:nvPr>
            <p:ph type="sldNum" sz="quarter" idx="5"/>
          </p:nvPr>
        </p:nvSpPr>
        <p:spPr bwMode="auto">
          <a:noFill/>
          <a:ln>
            <a:miter lim="800000"/>
            <a:headEnd/>
            <a:tailEnd/>
          </a:ln>
        </p:spPr>
        <p:txBody>
          <a:bodyPr/>
          <a:lstStyle/>
          <a:p>
            <a:fld id="{13351FC1-E387-42B7-B273-2706A73CAA53}" type="slidenum">
              <a:rPr lang="pt-BR" altLang="pt-BR"/>
              <a:pPr/>
              <a:t>2</a:t>
            </a:fld>
            <a:endParaRPr lang="pt-BR" alt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819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8196" name="Espaço Reservado para Número de Slide 3"/>
          <p:cNvSpPr>
            <a:spLocks noGrp="1"/>
          </p:cNvSpPr>
          <p:nvPr>
            <p:ph type="sldNum" sz="quarter" idx="5"/>
          </p:nvPr>
        </p:nvSpPr>
        <p:spPr bwMode="auto">
          <a:noFill/>
          <a:ln>
            <a:miter lim="800000"/>
            <a:headEnd/>
            <a:tailEnd/>
          </a:ln>
        </p:spPr>
        <p:txBody>
          <a:bodyPr/>
          <a:lstStyle/>
          <a:p>
            <a:fld id="{635F016F-03B3-40A4-8956-D22E384FD9BE}" type="slidenum">
              <a:rPr lang="pt-BR" altLang="pt-BR"/>
              <a:pPr/>
              <a:t>3</a:t>
            </a:fld>
            <a:endParaRPr lang="pt-BR" alt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024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10244" name="Espaço Reservado para Número de Slide 3"/>
          <p:cNvSpPr>
            <a:spLocks noGrp="1"/>
          </p:cNvSpPr>
          <p:nvPr>
            <p:ph type="sldNum" sz="quarter" idx="5"/>
          </p:nvPr>
        </p:nvSpPr>
        <p:spPr bwMode="auto">
          <a:noFill/>
          <a:ln>
            <a:miter lim="800000"/>
            <a:headEnd/>
            <a:tailEnd/>
          </a:ln>
        </p:spPr>
        <p:txBody>
          <a:bodyPr/>
          <a:lstStyle/>
          <a:p>
            <a:fld id="{34DD6645-2E77-4DF6-82D2-7B6C981D25C3}" type="slidenum">
              <a:rPr lang="pt-BR" altLang="pt-BR"/>
              <a:pPr/>
              <a:t>4</a:t>
            </a:fld>
            <a:endParaRPr lang="pt-BR" alt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229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12292" name="Espaço Reservado para Número de Slide 3"/>
          <p:cNvSpPr>
            <a:spLocks noGrp="1"/>
          </p:cNvSpPr>
          <p:nvPr>
            <p:ph type="sldNum" sz="quarter" idx="5"/>
          </p:nvPr>
        </p:nvSpPr>
        <p:spPr bwMode="auto">
          <a:noFill/>
          <a:ln>
            <a:miter lim="800000"/>
            <a:headEnd/>
            <a:tailEnd/>
          </a:ln>
        </p:spPr>
        <p:txBody>
          <a:bodyPr/>
          <a:lstStyle/>
          <a:p>
            <a:fld id="{485BD99D-F0D1-478C-9E59-CAA7C60A9F7F}" type="slidenum">
              <a:rPr lang="pt-BR" altLang="pt-BR"/>
              <a:pPr/>
              <a:t>5</a:t>
            </a:fld>
            <a:endParaRPr lang="pt-BR" altLang="pt-B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536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15364" name="Espaço Reservado para Número de Slide 3"/>
          <p:cNvSpPr>
            <a:spLocks noGrp="1"/>
          </p:cNvSpPr>
          <p:nvPr>
            <p:ph type="sldNum" sz="quarter" idx="5"/>
          </p:nvPr>
        </p:nvSpPr>
        <p:spPr bwMode="auto">
          <a:noFill/>
          <a:ln>
            <a:miter lim="800000"/>
            <a:headEnd/>
            <a:tailEnd/>
          </a:ln>
        </p:spPr>
        <p:txBody>
          <a:bodyPr/>
          <a:lstStyle/>
          <a:p>
            <a:fld id="{4BB9A390-90D2-4B75-9DFC-2065D2ED7349}" type="slidenum">
              <a:rPr lang="pt-BR" altLang="pt-BR"/>
              <a:pPr/>
              <a:t>7</a:t>
            </a:fld>
            <a:endParaRPr lang="pt-BR" altLang="pt-B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7411"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17412" name="Espaço Reservado para Número de Slide 3"/>
          <p:cNvSpPr>
            <a:spLocks noGrp="1"/>
          </p:cNvSpPr>
          <p:nvPr>
            <p:ph type="sldNum" sz="quarter" idx="5"/>
          </p:nvPr>
        </p:nvSpPr>
        <p:spPr bwMode="auto">
          <a:noFill/>
          <a:ln>
            <a:miter lim="800000"/>
            <a:headEnd/>
            <a:tailEnd/>
          </a:ln>
        </p:spPr>
        <p:txBody>
          <a:bodyPr/>
          <a:lstStyle/>
          <a:p>
            <a:fld id="{2E981C62-E6E8-489E-AED9-5059421FD3FC}" type="slidenum">
              <a:rPr lang="pt-BR" altLang="pt-BR"/>
              <a:pPr/>
              <a:t>8</a:t>
            </a:fld>
            <a:endParaRPr lang="pt-BR" alt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194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19460" name="Espaço Reservado para Número de Slide 3"/>
          <p:cNvSpPr>
            <a:spLocks noGrp="1"/>
          </p:cNvSpPr>
          <p:nvPr>
            <p:ph type="sldNum" sz="quarter" idx="5"/>
          </p:nvPr>
        </p:nvSpPr>
        <p:spPr bwMode="auto">
          <a:noFill/>
          <a:ln>
            <a:miter lim="800000"/>
            <a:headEnd/>
            <a:tailEnd/>
          </a:ln>
        </p:spPr>
        <p:txBody>
          <a:bodyPr/>
          <a:lstStyle/>
          <a:p>
            <a:fld id="{2083EA3A-A664-4FEA-A291-D964D9151CC2}" type="slidenum">
              <a:rPr lang="pt-BR" altLang="pt-BR"/>
              <a:pPr/>
              <a:t>9</a:t>
            </a:fld>
            <a:endParaRPr lang="pt-BR" altLang="pt-B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21507"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endParaRPr lang="pt-BR" altLang="pt-BR" smtClean="0"/>
          </a:p>
        </p:txBody>
      </p:sp>
      <p:sp>
        <p:nvSpPr>
          <p:cNvPr id="21508" name="Espaço Reservado para Número de Slide 3"/>
          <p:cNvSpPr>
            <a:spLocks noGrp="1"/>
          </p:cNvSpPr>
          <p:nvPr>
            <p:ph type="sldNum" sz="quarter" idx="5"/>
          </p:nvPr>
        </p:nvSpPr>
        <p:spPr bwMode="auto">
          <a:noFill/>
          <a:ln>
            <a:miter lim="800000"/>
            <a:headEnd/>
            <a:tailEnd/>
          </a:ln>
        </p:spPr>
        <p:txBody>
          <a:bodyPr/>
          <a:lstStyle/>
          <a:p>
            <a:fld id="{C30C394A-F145-4522-8E9D-AA3375DCD5B1}" type="slidenum">
              <a:rPr lang="pt-BR" altLang="pt-BR"/>
              <a:pPr/>
              <a:t>10</a:t>
            </a:fld>
            <a:endParaRPr lang="pt-BR" alt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lvl1pPr>
              <a:defRPr/>
            </a:lvl1pPr>
          </a:lstStyle>
          <a:p>
            <a:pPr>
              <a:defRPr/>
            </a:pPr>
            <a:fld id="{8674E711-2CDD-4708-8531-C1ED1CF0652D}"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FBAD8052-62FF-418B-9DAE-5C6F983F5A7E}" type="slidenum">
              <a:rPr lang="pt-BR" altLang="pt-BR"/>
              <a:pPr/>
              <a:t>‹nº›</a:t>
            </a:fld>
            <a:endParaRPr lang="pt-BR" alt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93F6D9A5-1BCC-48A0-BF6B-57A5260B32E4}"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96825CEB-D30A-49BD-B7DB-FD9E34924DAD}" type="slidenum">
              <a:rPr lang="pt-BR" altLang="pt-BR"/>
              <a:pPr/>
              <a:t>‹nº›</a:t>
            </a:fld>
            <a:endParaRPr lang="pt-BR" alt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C9618352-8084-40C1-99BB-B4F844A8AA5C}"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A207E8D6-00D5-431F-9A2B-72085344E86E}" type="slidenum">
              <a:rPr lang="pt-BR" altLang="pt-BR"/>
              <a:pPr/>
              <a:t>‹nº›</a:t>
            </a:fld>
            <a:endParaRPr lang="pt-BR" alt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lvl1pPr>
              <a:defRPr/>
            </a:lvl1pPr>
          </a:lstStyle>
          <a:p>
            <a:pPr>
              <a:defRPr/>
            </a:pPr>
            <a:fld id="{1E62D657-E180-4823-9D3C-6AA3B2690457}"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21FC2302-1088-4487-845C-0C52676D1C41}" type="slidenum">
              <a:rPr lang="pt-BR" altLang="pt-BR"/>
              <a:pPr/>
              <a:t>‹nº›</a:t>
            </a:fld>
            <a:endParaRPr lang="pt-BR" alt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lvl1pPr>
              <a:defRPr/>
            </a:lvl1pPr>
          </a:lstStyle>
          <a:p>
            <a:pPr>
              <a:defRPr/>
            </a:pPr>
            <a:fld id="{E075C38D-0A0E-4EA5-9883-57B33564A7B3}" type="datetimeFigureOut">
              <a:rPr lang="pt-BR"/>
              <a:pPr>
                <a:defRPr/>
              </a:pPr>
              <a:t>01/09/2015</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fld id="{B8871286-B213-47CA-925F-3A8E0B60F21B}" type="slidenum">
              <a:rPr lang="pt-BR" altLang="pt-BR"/>
              <a:pPr/>
              <a:t>‹nº›</a:t>
            </a:fld>
            <a:endParaRPr lang="pt-BR" alt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3"/>
          <p:cNvSpPr>
            <a:spLocks noGrp="1"/>
          </p:cNvSpPr>
          <p:nvPr>
            <p:ph type="dt" sz="half" idx="10"/>
          </p:nvPr>
        </p:nvSpPr>
        <p:spPr/>
        <p:txBody>
          <a:bodyPr/>
          <a:lstStyle>
            <a:lvl1pPr>
              <a:defRPr/>
            </a:lvl1pPr>
          </a:lstStyle>
          <a:p>
            <a:pPr>
              <a:defRPr/>
            </a:pPr>
            <a:fld id="{3C3274F0-10A6-4FAD-B07B-EDF1732C95A9}"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C56B44FA-2690-4558-984B-D2A3C65AD7C4}" type="slidenum">
              <a:rPr lang="pt-BR" altLang="pt-BR"/>
              <a:pPr/>
              <a:t>‹nº›</a:t>
            </a:fld>
            <a:endParaRPr lang="pt-BR" alt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3"/>
          <p:cNvSpPr>
            <a:spLocks noGrp="1"/>
          </p:cNvSpPr>
          <p:nvPr>
            <p:ph type="dt" sz="half" idx="10"/>
          </p:nvPr>
        </p:nvSpPr>
        <p:spPr/>
        <p:txBody>
          <a:bodyPr/>
          <a:lstStyle>
            <a:lvl1pPr>
              <a:defRPr/>
            </a:lvl1pPr>
          </a:lstStyle>
          <a:p>
            <a:pPr>
              <a:defRPr/>
            </a:pPr>
            <a:fld id="{42C8EE00-A7AC-45BC-A40E-CE1534A62CA2}" type="datetimeFigureOut">
              <a:rPr lang="pt-BR"/>
              <a:pPr>
                <a:defRPr/>
              </a:pPr>
              <a:t>01/09/2015</a:t>
            </a:fld>
            <a:endParaRPr lang="pt-BR"/>
          </a:p>
        </p:txBody>
      </p:sp>
      <p:sp>
        <p:nvSpPr>
          <p:cNvPr id="8" name="Espaço Reservado para Rodapé 4"/>
          <p:cNvSpPr>
            <a:spLocks noGrp="1"/>
          </p:cNvSpPr>
          <p:nvPr>
            <p:ph type="ftr" sz="quarter" idx="11"/>
          </p:nvPr>
        </p:nvSpPr>
        <p:spPr/>
        <p:txBody>
          <a:bodyPr/>
          <a:lstStyle>
            <a:lvl1pPr>
              <a:defRPr/>
            </a:lvl1pPr>
          </a:lstStyle>
          <a:p>
            <a:pPr>
              <a:defRPr/>
            </a:pPr>
            <a:endParaRPr lang="pt-BR"/>
          </a:p>
        </p:txBody>
      </p:sp>
      <p:sp>
        <p:nvSpPr>
          <p:cNvPr id="9" name="Espaço Reservado para Número de Slide 5"/>
          <p:cNvSpPr>
            <a:spLocks noGrp="1"/>
          </p:cNvSpPr>
          <p:nvPr>
            <p:ph type="sldNum" sz="quarter" idx="12"/>
          </p:nvPr>
        </p:nvSpPr>
        <p:spPr/>
        <p:txBody>
          <a:bodyPr/>
          <a:lstStyle>
            <a:lvl1pPr>
              <a:defRPr/>
            </a:lvl1pPr>
          </a:lstStyle>
          <a:p>
            <a:fld id="{3CDFA2C5-068E-41A9-ADC4-FA0A9DB4A034}" type="slidenum">
              <a:rPr lang="pt-BR" altLang="pt-BR"/>
              <a:pPr/>
              <a:t>‹nº›</a:t>
            </a:fld>
            <a:endParaRPr lang="pt-BR" alt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3BFD942A-2DAA-4F40-9863-9BF60E3A2A67}" type="datetimeFigureOut">
              <a:rPr lang="pt-BR"/>
              <a:pPr>
                <a:defRPr/>
              </a:pPr>
              <a:t>01/09/2015</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fld id="{AA5934E1-2DC4-4DBE-8901-1AAFD0617E90}" type="slidenum">
              <a:rPr lang="pt-BR" altLang="pt-BR"/>
              <a:pPr/>
              <a:t>‹nº›</a:t>
            </a:fld>
            <a:endParaRPr lang="pt-BR" alt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9660138C-DCDD-4FD5-8A2D-1CB07938BDAD}" type="datetimeFigureOut">
              <a:rPr lang="pt-BR"/>
              <a:pPr>
                <a:defRPr/>
              </a:pPr>
              <a:t>01/09/2015</a:t>
            </a:fld>
            <a:endParaRPr lang="pt-BR"/>
          </a:p>
        </p:txBody>
      </p:sp>
      <p:sp>
        <p:nvSpPr>
          <p:cNvPr id="3" name="Espaço Reservado para Rodapé 4"/>
          <p:cNvSpPr>
            <a:spLocks noGrp="1"/>
          </p:cNvSpPr>
          <p:nvPr>
            <p:ph type="ftr" sz="quarter" idx="11"/>
          </p:nvPr>
        </p:nvSpPr>
        <p:spPr/>
        <p:txBody>
          <a:bodyPr/>
          <a:lstStyle>
            <a:lvl1pPr>
              <a:defRPr/>
            </a:lvl1pPr>
          </a:lstStyle>
          <a:p>
            <a:pPr>
              <a:defRPr/>
            </a:pPr>
            <a:endParaRPr lang="pt-BR"/>
          </a:p>
        </p:txBody>
      </p:sp>
      <p:sp>
        <p:nvSpPr>
          <p:cNvPr id="4" name="Espaço Reservado para Número de Slide 5"/>
          <p:cNvSpPr>
            <a:spLocks noGrp="1"/>
          </p:cNvSpPr>
          <p:nvPr>
            <p:ph type="sldNum" sz="quarter" idx="12"/>
          </p:nvPr>
        </p:nvSpPr>
        <p:spPr/>
        <p:txBody>
          <a:bodyPr/>
          <a:lstStyle>
            <a:lvl1pPr>
              <a:defRPr/>
            </a:lvl1pPr>
          </a:lstStyle>
          <a:p>
            <a:fld id="{ACA3EAB0-0C11-42B3-B31C-95C47DD04BEB}" type="slidenum">
              <a:rPr lang="pt-BR" altLang="pt-BR"/>
              <a:pPr/>
              <a:t>‹nº›</a:t>
            </a:fld>
            <a:endParaRPr lang="pt-BR" alt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F8E44C02-DA06-484F-80AA-BE8520E59DD7}"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5B0F2988-B6B6-4471-8A1B-C43A509F005C}" type="slidenum">
              <a:rPr lang="pt-BR" altLang="pt-BR"/>
              <a:pPr/>
              <a:t>‹nº›</a:t>
            </a:fld>
            <a:endParaRPr lang="pt-BR" alt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3"/>
          <p:cNvSpPr>
            <a:spLocks noGrp="1"/>
          </p:cNvSpPr>
          <p:nvPr>
            <p:ph type="dt" sz="half" idx="10"/>
          </p:nvPr>
        </p:nvSpPr>
        <p:spPr/>
        <p:txBody>
          <a:bodyPr/>
          <a:lstStyle>
            <a:lvl1pPr>
              <a:defRPr/>
            </a:lvl1pPr>
          </a:lstStyle>
          <a:p>
            <a:pPr>
              <a:defRPr/>
            </a:pPr>
            <a:fld id="{62A29ADF-EAB7-4FF3-B4E7-88F1F37C1E95}" type="datetimeFigureOut">
              <a:rPr lang="pt-BR"/>
              <a:pPr>
                <a:defRPr/>
              </a:pPr>
              <a:t>01/09/2015</a:t>
            </a:fld>
            <a:endParaRPr lang="pt-BR"/>
          </a:p>
        </p:txBody>
      </p:sp>
      <p:sp>
        <p:nvSpPr>
          <p:cNvPr id="6" name="Espaço Reservado para Rodapé 4"/>
          <p:cNvSpPr>
            <a:spLocks noGrp="1"/>
          </p:cNvSpPr>
          <p:nvPr>
            <p:ph type="ftr" sz="quarter" idx="11"/>
          </p:nvPr>
        </p:nvSpPr>
        <p:spPr/>
        <p:txBody>
          <a:bodyPr/>
          <a:lstStyle>
            <a:lvl1pPr>
              <a:defRPr/>
            </a:lvl1pPr>
          </a:lstStyle>
          <a:p>
            <a:pPr>
              <a:defRPr/>
            </a:pPr>
            <a:endParaRPr lang="pt-BR"/>
          </a:p>
        </p:txBody>
      </p:sp>
      <p:sp>
        <p:nvSpPr>
          <p:cNvPr id="7" name="Espaço Reservado para Número de Slide 5"/>
          <p:cNvSpPr>
            <a:spLocks noGrp="1"/>
          </p:cNvSpPr>
          <p:nvPr>
            <p:ph type="sldNum" sz="quarter" idx="12"/>
          </p:nvPr>
        </p:nvSpPr>
        <p:spPr/>
        <p:txBody>
          <a:bodyPr/>
          <a:lstStyle>
            <a:lvl1pPr>
              <a:defRPr/>
            </a:lvl1pPr>
          </a:lstStyle>
          <a:p>
            <a:fld id="{71618C0D-08AC-49BB-9CE2-4D9F3F02E45A}" type="slidenum">
              <a:rPr lang="pt-BR" altLang="pt-BR"/>
              <a:pPr/>
              <a:t>‹nº›</a:t>
            </a:fld>
            <a:endParaRPr lang="pt-BR" alt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ço Reservado para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BR" altLang="pt-BR" smtClean="0"/>
              <a:t>Clique para editar o título mestre</a:t>
            </a:r>
          </a:p>
        </p:txBody>
      </p:sp>
      <p:sp>
        <p:nvSpPr>
          <p:cNvPr id="1027" name="Espaço Reservado para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BR" altLang="pt-BR" smtClean="0"/>
              <a:t>Clique para editar 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98FC807-5AD0-4CDF-A31E-64DE30BA1A90}" type="datetimeFigureOut">
              <a:rPr lang="pt-BR"/>
              <a:pPr>
                <a:defRPr/>
              </a:pPr>
              <a:t>01/09/2015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3BC0452-E6A2-42DF-BDF8-0EA20D982ACB}"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3"/>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
        <p:nvSpPr>
          <p:cNvPr id="30724" name="Text Box 4"/>
          <p:cNvSpPr txBox="1">
            <a:spLocks noChangeArrowheads="1"/>
          </p:cNvSpPr>
          <p:nvPr/>
        </p:nvSpPr>
        <p:spPr bwMode="auto">
          <a:xfrm>
            <a:off x="0" y="2205038"/>
            <a:ext cx="9144000" cy="1384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1" hangingPunct="1">
              <a:defRPr/>
            </a:pPr>
            <a:r>
              <a:rPr lang="pt-BR" sz="2800" b="1" dirty="0">
                <a:solidFill>
                  <a:srgbClr val="002F8E"/>
                </a:solidFill>
                <a:latin typeface="Arial" charset="0"/>
              </a:rPr>
              <a:t>ACT 2015/2016</a:t>
            </a:r>
          </a:p>
          <a:p>
            <a:pPr algn="ctr" eaLnBrk="1" hangingPunct="1">
              <a:defRPr/>
            </a:pPr>
            <a:r>
              <a:rPr lang="pt-BR" sz="2800" b="1" dirty="0">
                <a:solidFill>
                  <a:srgbClr val="002F8E"/>
                </a:solidFill>
                <a:latin typeface="Arial" charset="0"/>
              </a:rPr>
              <a:t>ASSISTÊNCIA MÉDICA/HOSPITALAR E ODONTOLÓGICA</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20483"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20484"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28</a:t>
            </a:r>
          </a:p>
        </p:txBody>
      </p:sp>
      <p:sp>
        <p:nvSpPr>
          <p:cNvPr id="20485" name="Retângulo 1"/>
          <p:cNvSpPr>
            <a:spLocks noChangeArrowheads="1"/>
          </p:cNvSpPr>
          <p:nvPr/>
        </p:nvSpPr>
        <p:spPr bwMode="auto">
          <a:xfrm>
            <a:off x="36513" y="1108075"/>
            <a:ext cx="9144000" cy="4464050"/>
          </a:xfrm>
          <a:prstGeom prst="rect">
            <a:avLst/>
          </a:prstGeom>
          <a:noFill/>
          <a:ln w="9525">
            <a:noFill/>
            <a:miter lim="800000"/>
            <a:headEnd/>
            <a:tailEnd/>
          </a:ln>
        </p:spPr>
        <p:txBody>
          <a:bodyPr>
            <a:spAutoFit/>
          </a:bodyPr>
          <a:lstStyle/>
          <a:p>
            <a:pPr algn="just"/>
            <a:r>
              <a:rPr lang="pt-BR" altLang="pt-BR">
                <a:latin typeface="Arial" charset="0"/>
                <a:cs typeface="Times New Roman" pitchFamily="18" charset="0"/>
              </a:rPr>
              <a:t>§ 7° Os empregados afastados por Auxílio Doença (código 31 do INSS) terão direito à assistência médico-hospitalar e odontológica, sendo que os valores relativos ao atendimento na rede credenciada serão compartilhados dentro dos percentuais estabelecidos para cada Plano de Saúde.</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8º A ECT garantirá o transporte dos empregados com necessidade de atendimentos emergenciais, do setor de trabalho para o hospital conveniado mais próximo.</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9º Os aposentados citados no parágrafo 1º desta cláusula terão que ter no mínimo, 10 (dez) anos de serviços contínuos ou descontínuos prestados à ECT, sendo que o último período trabalhado não poderá ter sido inferior a 5 (cinco) anos contínuos.</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10 Os ex-empregados, aposentados na ECT a partir de 01/01/1986, que não tenham sido cadastrados, poderão efetuar, exclusivamente, a sua própria inscrição e a do seu respectivo cônjuge ou companheiro(a) no Plano de Saúde </a:t>
            </a:r>
            <a:r>
              <a:rPr lang="pt-BR" altLang="pt-BR">
                <a:solidFill>
                  <a:srgbClr val="FF0000"/>
                </a:solidFill>
                <a:latin typeface="Arial" charset="0"/>
                <a:cs typeface="Times New Roman" pitchFamily="18" charset="0"/>
              </a:rPr>
              <a:t>CorreiosSaúde. </a:t>
            </a:r>
            <a:endParaRPr lang="pt-BR" altLang="pt-BR" sz="200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5123"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5124" name="CaixaDeTexto 7"/>
          <p:cNvSpPr txBox="1">
            <a:spLocks noChangeArrowheads="1"/>
          </p:cNvSpPr>
          <p:nvPr/>
        </p:nvSpPr>
        <p:spPr bwMode="auto">
          <a:xfrm>
            <a:off x="468313" y="2105025"/>
            <a:ext cx="8504237" cy="2678113"/>
          </a:xfrm>
          <a:prstGeom prst="rect">
            <a:avLst/>
          </a:prstGeom>
          <a:noFill/>
          <a:ln w="9525">
            <a:noFill/>
            <a:miter lim="800000"/>
            <a:headEnd/>
            <a:tailEnd/>
          </a:ln>
        </p:spPr>
        <p:txBody>
          <a:bodyPr>
            <a:spAutoFit/>
          </a:bodyPr>
          <a:lstStyle/>
          <a:p>
            <a:pPr algn="just" eaLnBrk="1" hangingPunct="1"/>
            <a:r>
              <a:rPr lang="pt-BR" altLang="pt-BR" sz="2800" i="1">
                <a:solidFill>
                  <a:srgbClr val="00416B"/>
                </a:solidFill>
                <a:latin typeface="Trebuchet MS" pitchFamily="34" charset="0"/>
              </a:rPr>
              <a:t>“Os contratos coletivos vigentes por prazo indeterminado ou que contenham cláusula de recondução tácita e estejam incompatíveis com o disposto na lei nº 9656, de 1998, não poderão receber novos beneficiários, </a:t>
            </a:r>
            <a:r>
              <a:rPr lang="pt-BR" altLang="pt-BR" sz="2800" i="1" u="sng">
                <a:solidFill>
                  <a:srgbClr val="00416B"/>
                </a:solidFill>
                <a:latin typeface="Trebuchet MS" pitchFamily="34" charset="0"/>
              </a:rPr>
              <a:t>ressalvados os casos de inclusão de novo cônjuge e filhos do titular</a:t>
            </a:r>
            <a:r>
              <a:rPr lang="pt-BR" altLang="pt-BR" sz="2800" i="1">
                <a:solidFill>
                  <a:srgbClr val="00416B"/>
                </a:solidFill>
                <a:latin typeface="Trebuchet MS" pitchFamily="34" charset="0"/>
              </a:rPr>
              <a:t>”.</a:t>
            </a:r>
            <a:endParaRPr lang="pt-BR" altLang="pt-BR" sz="2800">
              <a:solidFill>
                <a:srgbClr val="00416B"/>
              </a:solidFill>
              <a:latin typeface="Trebuchet MS" pitchFamily="34" charset="0"/>
            </a:endParaRPr>
          </a:p>
        </p:txBody>
      </p:sp>
      <p:sp>
        <p:nvSpPr>
          <p:cNvPr id="5125"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CorreiosSaúde</a:t>
            </a:r>
          </a:p>
        </p:txBody>
      </p:sp>
      <p:sp>
        <p:nvSpPr>
          <p:cNvPr id="5126" name="Retângulo 1"/>
          <p:cNvSpPr>
            <a:spLocks noChangeArrowheads="1"/>
          </p:cNvSpPr>
          <p:nvPr/>
        </p:nvSpPr>
        <p:spPr bwMode="auto">
          <a:xfrm>
            <a:off x="869950" y="1109663"/>
            <a:ext cx="3598863" cy="461962"/>
          </a:xfrm>
          <a:prstGeom prst="rect">
            <a:avLst/>
          </a:prstGeom>
          <a:noFill/>
          <a:ln w="9525">
            <a:noFill/>
            <a:miter lim="800000"/>
            <a:headEnd/>
            <a:tailEnd/>
          </a:ln>
        </p:spPr>
        <p:txBody>
          <a:bodyPr wrap="none">
            <a:spAutoFit/>
          </a:bodyPr>
          <a:lstStyle/>
          <a:p>
            <a:pPr eaLnBrk="1" hangingPunct="1"/>
            <a:r>
              <a:rPr lang="pt-BR" altLang="pt-BR" sz="2400" b="1">
                <a:solidFill>
                  <a:srgbClr val="00416B"/>
                </a:solidFill>
                <a:latin typeface="Trebuchet MS" pitchFamily="34" charset="0"/>
              </a:rPr>
              <a:t>Art. 27 RN/ANS 254/11:</a:t>
            </a:r>
          </a:p>
        </p:txBody>
      </p:sp>
      <p:sp>
        <p:nvSpPr>
          <p:cNvPr id="5127" name="CaixaDeTexto 3"/>
          <p:cNvSpPr txBox="1">
            <a:spLocks noChangeArrowheads="1"/>
          </p:cNvSpPr>
          <p:nvPr/>
        </p:nvSpPr>
        <p:spPr bwMode="auto">
          <a:xfrm>
            <a:off x="468313" y="5316538"/>
            <a:ext cx="8351837" cy="369887"/>
          </a:xfrm>
          <a:prstGeom prst="rect">
            <a:avLst/>
          </a:prstGeom>
          <a:noFill/>
          <a:ln w="9525">
            <a:noFill/>
            <a:miter lim="800000"/>
            <a:headEnd/>
            <a:tailEnd/>
          </a:ln>
        </p:spPr>
        <p:txBody>
          <a:bodyPr>
            <a:spAutoFit/>
          </a:bodyPr>
          <a:lstStyle/>
          <a:p>
            <a:pPr algn="ctr"/>
            <a:r>
              <a:rPr lang="pt-BR" altLang="pt-BR" b="1"/>
              <a:t>R$ 35 mil a R$ 500 mil de multa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7171"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7172" name="Retângulo 2"/>
          <p:cNvSpPr>
            <a:spLocks noChangeArrowheads="1"/>
          </p:cNvSpPr>
          <p:nvPr/>
        </p:nvSpPr>
        <p:spPr bwMode="auto">
          <a:xfrm>
            <a:off x="250825" y="1557338"/>
            <a:ext cx="8716963" cy="3846512"/>
          </a:xfrm>
          <a:prstGeom prst="rect">
            <a:avLst/>
          </a:prstGeom>
          <a:noFill/>
          <a:ln w="9525">
            <a:noFill/>
            <a:miter lim="800000"/>
            <a:headEnd/>
            <a:tailEnd/>
          </a:ln>
        </p:spPr>
        <p:txBody>
          <a:bodyPr>
            <a:spAutoFit/>
          </a:bodyPr>
          <a:lstStyle/>
          <a:p>
            <a:pPr algn="just"/>
            <a:r>
              <a:rPr lang="pt-BR" altLang="pt-BR" sz="2400" b="1">
                <a:latin typeface="Arial" charset="0"/>
                <a:cs typeface="Times New Roman" pitchFamily="18" charset="0"/>
              </a:rPr>
              <a:t>Cláusula 29 - ASSISTÊNCIA MÉDICA/HOSPITALAR E ODONTOLÓGICA</a:t>
            </a:r>
            <a:r>
              <a:rPr lang="pt-BR" altLang="pt-BR" sz="2400">
                <a:latin typeface="Arial" charset="0"/>
                <a:cs typeface="Times New Roman" pitchFamily="18" charset="0"/>
              </a:rPr>
              <a:t> </a:t>
            </a:r>
            <a:r>
              <a:rPr lang="pt-BR" altLang="pt-BR" sz="2400" b="1">
                <a:latin typeface="Arial" charset="0"/>
                <a:cs typeface="Times New Roman" pitchFamily="18" charset="0"/>
              </a:rPr>
              <a:t>– NOVO PLANO DE SAÚDE -</a:t>
            </a:r>
            <a:r>
              <a:rPr lang="pt-BR" altLang="pt-BR" sz="2400">
                <a:solidFill>
                  <a:srgbClr val="FF0000"/>
                </a:solidFill>
                <a:latin typeface="Arial" charset="0"/>
                <a:cs typeface="Times New Roman" pitchFamily="18" charset="0"/>
              </a:rPr>
              <a:t> </a:t>
            </a:r>
            <a:r>
              <a:rPr lang="pt-BR" altLang="pt-BR" sz="2400">
                <a:solidFill>
                  <a:srgbClr val="376092"/>
                </a:solidFill>
                <a:latin typeface="Arial" charset="0"/>
                <a:cs typeface="Times New Roman" pitchFamily="18" charset="0"/>
              </a:rPr>
              <a:t>Para os empregados admitidos a partir de 01.09.2015, a ECT ofertará novos Planos de Saúde, por intermédio da Postal Saúde. </a:t>
            </a:r>
            <a:endParaRPr lang="pt-BR" altLang="pt-BR" sz="2800">
              <a:solidFill>
                <a:srgbClr val="376092"/>
              </a:solidFill>
              <a:cs typeface="Times New Roman" pitchFamily="18" charset="0"/>
            </a:endParaRPr>
          </a:p>
          <a:p>
            <a:pPr algn="just"/>
            <a:r>
              <a:rPr lang="pt-BR" altLang="pt-BR" sz="2400">
                <a:solidFill>
                  <a:srgbClr val="376092"/>
                </a:solidFill>
                <a:latin typeface="Arial" charset="0"/>
                <a:cs typeface="Times New Roman" pitchFamily="18" charset="0"/>
              </a:rPr>
              <a:t> </a:t>
            </a:r>
            <a:endParaRPr lang="pt-BR" altLang="pt-BR" sz="2800">
              <a:solidFill>
                <a:srgbClr val="376092"/>
              </a:solidFill>
              <a:cs typeface="Times New Roman" pitchFamily="18" charset="0"/>
            </a:endParaRPr>
          </a:p>
          <a:p>
            <a:pPr algn="just"/>
            <a:r>
              <a:rPr lang="pt-BR" altLang="pt-BR" sz="2400" b="1">
                <a:solidFill>
                  <a:srgbClr val="376092"/>
                </a:solidFill>
                <a:latin typeface="Arial" charset="0"/>
                <a:cs typeface="Times New Roman" pitchFamily="18" charset="0"/>
              </a:rPr>
              <a:t>Parágrafo único</a:t>
            </a:r>
            <a:r>
              <a:rPr lang="pt-BR" altLang="pt-BR" sz="2400">
                <a:solidFill>
                  <a:srgbClr val="376092"/>
                </a:solidFill>
                <a:latin typeface="Arial" charset="0"/>
                <a:cs typeface="Times New Roman" pitchFamily="18" charset="0"/>
              </a:rPr>
              <a:t>. A qualquer momento, os empregados e aposentados de que trata a cláusula 28, parágrafo 1º, poderão, formalmente, aderir aos Planos de que trata esta cláusula, sendo que essa adesão implicará em renúncia espontânea ao Plano anterior. </a:t>
            </a:r>
            <a:endParaRPr lang="pt-BR" altLang="pt-BR" sz="2400">
              <a:solidFill>
                <a:srgbClr val="376092"/>
              </a:solidFill>
            </a:endParaRPr>
          </a:p>
        </p:txBody>
      </p:sp>
      <p:sp>
        <p:nvSpPr>
          <p:cNvPr id="7173"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9219"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9220"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29</a:t>
            </a:r>
          </a:p>
        </p:txBody>
      </p:sp>
      <p:sp>
        <p:nvSpPr>
          <p:cNvPr id="9221" name="Retângulo 1"/>
          <p:cNvSpPr>
            <a:spLocks noChangeArrowheads="1"/>
          </p:cNvSpPr>
          <p:nvPr/>
        </p:nvSpPr>
        <p:spPr bwMode="auto">
          <a:xfrm>
            <a:off x="468313" y="884238"/>
            <a:ext cx="8207375" cy="5351462"/>
          </a:xfrm>
          <a:prstGeom prst="rect">
            <a:avLst/>
          </a:prstGeom>
          <a:noFill/>
          <a:ln w="9525">
            <a:noFill/>
            <a:miter lim="800000"/>
            <a:headEnd/>
            <a:tailEnd/>
          </a:ln>
        </p:spPr>
        <p:txBody>
          <a:bodyPr>
            <a:spAutoFit/>
          </a:bodyPr>
          <a:lstStyle/>
          <a:p>
            <a:pPr algn="just">
              <a:lnSpc>
                <a:spcPct val="107000"/>
              </a:lnSpc>
              <a:spcAft>
                <a:spcPts val="800"/>
              </a:spcAft>
            </a:pPr>
            <a:r>
              <a:rPr lang="pt-BR" altLang="pt-BR" sz="3200" b="1">
                <a:ea typeface="Calibri" pitchFamily="34" charset="0"/>
                <a:cs typeface="Times New Roman" pitchFamily="18" charset="0"/>
              </a:rPr>
              <a:t>Plano de Saúde Postal Mais Saúde</a:t>
            </a:r>
            <a:endParaRPr lang="pt-BR" altLang="pt-BR" sz="2400">
              <a:ea typeface="Calibri" pitchFamily="34" charset="0"/>
              <a:cs typeface="Times New Roman" pitchFamily="18" charset="0"/>
            </a:endParaRPr>
          </a:p>
          <a:p>
            <a:pPr algn="just">
              <a:lnSpc>
                <a:spcPct val="107000"/>
              </a:lnSpc>
              <a:spcAft>
                <a:spcPts val="800"/>
              </a:spcAft>
            </a:pPr>
            <a:r>
              <a:rPr lang="pt-BR" altLang="pt-BR" sz="2400">
                <a:ea typeface="Calibri" pitchFamily="34" charset="0"/>
                <a:cs typeface="Times New Roman" pitchFamily="18" charset="0"/>
              </a:rPr>
              <a:t>Mensalidade: </a:t>
            </a:r>
          </a:p>
          <a:p>
            <a:pPr algn="just">
              <a:lnSpc>
                <a:spcPct val="107000"/>
              </a:lnSpc>
              <a:spcAft>
                <a:spcPts val="800"/>
              </a:spcAft>
            </a:pPr>
            <a:r>
              <a:rPr lang="pt-BR" altLang="pt-BR" sz="2400">
                <a:ea typeface="Calibri" pitchFamily="34" charset="0"/>
                <a:cs typeface="Times New Roman" pitchFamily="18" charset="0"/>
              </a:rPr>
              <a:t>Titular sem dependente: 6,20%</a:t>
            </a:r>
          </a:p>
          <a:p>
            <a:pPr algn="just">
              <a:lnSpc>
                <a:spcPct val="107000"/>
              </a:lnSpc>
              <a:spcAft>
                <a:spcPts val="800"/>
              </a:spcAft>
            </a:pPr>
            <a:r>
              <a:rPr lang="pt-BR" altLang="pt-BR" sz="2400">
                <a:ea typeface="Calibri" pitchFamily="34" charset="0"/>
                <a:cs typeface="Times New Roman" pitchFamily="18" charset="0"/>
              </a:rPr>
              <a:t>Titular com dependentes: 12,98%</a:t>
            </a:r>
          </a:p>
          <a:p>
            <a:pPr algn="just">
              <a:lnSpc>
                <a:spcPct val="107000"/>
              </a:lnSpc>
              <a:spcAft>
                <a:spcPts val="800"/>
              </a:spcAft>
            </a:pPr>
            <a:r>
              <a:rPr lang="pt-BR" altLang="pt-BR" sz="2400">
                <a:ea typeface="Calibri" pitchFamily="34" charset="0"/>
                <a:cs typeface="Times New Roman" pitchFamily="18" charset="0"/>
              </a:rPr>
              <a:t>Além da mensalidade, será cobrado 10% aplicável nos procedimentos de consulta, exames e terapias, os medicamentos, dentre outros, que sejam realizados fora do regime de internação. Nos casos de internação por transtornos psiquiátricos, a coparticipação será de 30% quando ultrapassar 30 dias de internação.</a:t>
            </a:r>
          </a:p>
          <a:p>
            <a:pPr algn="just">
              <a:lnSpc>
                <a:spcPct val="107000"/>
              </a:lnSpc>
              <a:spcAft>
                <a:spcPts val="800"/>
              </a:spcAft>
            </a:pPr>
            <a:endParaRPr lang="pt-BR" altLang="pt-BR" sz="200">
              <a:ea typeface="Calibri" pitchFamily="34" charset="0"/>
              <a:cs typeface="Times New Roman" pitchFamily="18" charset="0"/>
            </a:endParaRPr>
          </a:p>
          <a:p>
            <a:pPr algn="just">
              <a:lnSpc>
                <a:spcPct val="107000"/>
              </a:lnSpc>
              <a:spcAft>
                <a:spcPts val="800"/>
              </a:spcAft>
            </a:pPr>
            <a:r>
              <a:rPr lang="pt-BR" altLang="pt-BR" sz="2400">
                <a:ea typeface="Calibri" pitchFamily="34" charset="0"/>
                <a:cs typeface="Times New Roman" pitchFamily="18" charset="0"/>
              </a:rPr>
              <a:t>Obs: Simulação para a remuneração de até R$ 1.500,00</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11267"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11268"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29</a:t>
            </a:r>
          </a:p>
        </p:txBody>
      </p:sp>
      <p:sp>
        <p:nvSpPr>
          <p:cNvPr id="11269" name="Retângulo 1"/>
          <p:cNvSpPr>
            <a:spLocks noChangeArrowheads="1"/>
          </p:cNvSpPr>
          <p:nvPr/>
        </p:nvSpPr>
        <p:spPr bwMode="auto">
          <a:xfrm>
            <a:off x="971550" y="1125538"/>
            <a:ext cx="5741988" cy="531812"/>
          </a:xfrm>
          <a:prstGeom prst="rect">
            <a:avLst/>
          </a:prstGeom>
          <a:noFill/>
          <a:ln w="9525">
            <a:noFill/>
            <a:miter lim="800000"/>
            <a:headEnd/>
            <a:tailEnd/>
          </a:ln>
        </p:spPr>
        <p:txBody>
          <a:bodyPr wrap="none">
            <a:spAutoFit/>
          </a:bodyPr>
          <a:lstStyle/>
          <a:p>
            <a:pPr>
              <a:lnSpc>
                <a:spcPct val="107000"/>
              </a:lnSpc>
              <a:spcAft>
                <a:spcPts val="800"/>
              </a:spcAft>
            </a:pPr>
            <a:r>
              <a:rPr lang="pt-BR" altLang="pt-BR" sz="2800" b="1">
                <a:ea typeface="Calibri" pitchFamily="34" charset="0"/>
                <a:cs typeface="Times New Roman" pitchFamily="18" charset="0"/>
              </a:rPr>
              <a:t>Não haverá coparticipação nos casos:</a:t>
            </a:r>
            <a:endParaRPr lang="pt-BR" altLang="pt-BR" sz="2000">
              <a:ea typeface="Calibri" pitchFamily="34" charset="0"/>
              <a:cs typeface="Times New Roman" pitchFamily="18" charset="0"/>
            </a:endParaRPr>
          </a:p>
        </p:txBody>
      </p:sp>
      <p:pic>
        <p:nvPicPr>
          <p:cNvPr id="11270" name="Imagem 7"/>
          <p:cNvPicPr>
            <a:picLocks noChangeAspect="1" noChangeArrowheads="1"/>
          </p:cNvPicPr>
          <p:nvPr/>
        </p:nvPicPr>
        <p:blipFill>
          <a:blip r:embed="rId5"/>
          <a:srcRect l="21519" t="33237" r="8983" b="30392"/>
          <a:stretch>
            <a:fillRect/>
          </a:stretch>
        </p:blipFill>
        <p:spPr bwMode="auto">
          <a:xfrm>
            <a:off x="242888" y="1844675"/>
            <a:ext cx="8793162" cy="357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Imagem 3"/>
          <p:cNvPicPr>
            <a:picLocks noChangeAspect="1"/>
          </p:cNvPicPr>
          <p:nvPr/>
        </p:nvPicPr>
        <p:blipFill>
          <a:blip r:embed="rId2"/>
          <a:srcRect/>
          <a:stretch>
            <a:fillRect/>
          </a:stretch>
        </p:blipFill>
        <p:spPr bwMode="auto">
          <a:xfrm>
            <a:off x="0" y="0"/>
            <a:ext cx="9144000" cy="6854825"/>
          </a:xfrm>
          <a:prstGeom prst="rect">
            <a:avLst/>
          </a:prstGeom>
          <a:noFill/>
          <a:ln w="9525">
            <a:noFill/>
            <a:miter lim="800000"/>
            <a:headEnd/>
            <a:tailEnd/>
          </a:ln>
        </p:spPr>
      </p:pic>
      <p:sp>
        <p:nvSpPr>
          <p:cNvPr id="30724" name="Text Box 4"/>
          <p:cNvSpPr txBox="1">
            <a:spLocks noChangeArrowheads="1"/>
          </p:cNvSpPr>
          <p:nvPr/>
        </p:nvSpPr>
        <p:spPr bwMode="auto">
          <a:xfrm>
            <a:off x="1116013" y="2565400"/>
            <a:ext cx="7377112" cy="1384300"/>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eaLnBrk="1" hangingPunct="1">
              <a:defRPr/>
            </a:pPr>
            <a:r>
              <a:rPr lang="pt-BR" sz="2800" b="1" dirty="0">
                <a:solidFill>
                  <a:srgbClr val="002F8E"/>
                </a:solidFill>
                <a:latin typeface="Arial" charset="0"/>
              </a:rPr>
              <a:t>ACT 2015/2016</a:t>
            </a:r>
          </a:p>
          <a:p>
            <a:pPr algn="ctr" eaLnBrk="1" hangingPunct="1">
              <a:defRPr/>
            </a:pPr>
            <a:r>
              <a:rPr lang="pt-BR" sz="2800" b="1" dirty="0">
                <a:solidFill>
                  <a:srgbClr val="002F8E"/>
                </a:solidFill>
                <a:latin typeface="Arial" charset="0"/>
              </a:rPr>
              <a:t>ASSISTÊNCIA MÉDICA/HOSPITALAR E ODONTOLÓGICA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14339"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14340"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28</a:t>
            </a:r>
          </a:p>
        </p:txBody>
      </p:sp>
      <p:sp>
        <p:nvSpPr>
          <p:cNvPr id="14341" name="Retângulo 2"/>
          <p:cNvSpPr>
            <a:spLocks noChangeArrowheads="1"/>
          </p:cNvSpPr>
          <p:nvPr/>
        </p:nvSpPr>
        <p:spPr bwMode="auto">
          <a:xfrm>
            <a:off x="0" y="628650"/>
            <a:ext cx="9144000" cy="5232400"/>
          </a:xfrm>
          <a:prstGeom prst="rect">
            <a:avLst/>
          </a:prstGeom>
          <a:noFill/>
          <a:ln w="9525">
            <a:noFill/>
            <a:miter lim="800000"/>
            <a:headEnd/>
            <a:tailEnd/>
          </a:ln>
        </p:spPr>
        <p:txBody>
          <a:bodyPr>
            <a:spAutoFit/>
          </a:bodyPr>
          <a:lstStyle/>
          <a:p>
            <a:pPr algn="just"/>
            <a:r>
              <a:rPr lang="pt-BR" altLang="pt-BR" b="1">
                <a:latin typeface="Arial" charset="0"/>
                <a:cs typeface="Times New Roman" pitchFamily="18" charset="0"/>
              </a:rPr>
              <a:t>Cláusula 28 - ASSISTÊNCIA MÉDICA/HOSPITALAR E ODONTOLÓGICA</a:t>
            </a:r>
            <a:r>
              <a:rPr lang="pt-BR" altLang="pt-BR">
                <a:latin typeface="Arial" charset="0"/>
                <a:cs typeface="Times New Roman" pitchFamily="18" charset="0"/>
              </a:rPr>
              <a:t> </a:t>
            </a:r>
            <a:r>
              <a:rPr lang="pt-BR" altLang="pt-BR" b="1">
                <a:latin typeface="Arial" charset="0"/>
                <a:cs typeface="Times New Roman" pitchFamily="18" charset="0"/>
              </a:rPr>
              <a:t>– PLANO CORREIOSSAÚDE - </a:t>
            </a:r>
            <a:r>
              <a:rPr lang="pt-BR" altLang="pt-BR">
                <a:solidFill>
                  <a:srgbClr val="FF0000"/>
                </a:solidFill>
                <a:latin typeface="Arial" charset="0"/>
                <a:cs typeface="Times New Roman" pitchFamily="18" charset="0"/>
              </a:rPr>
              <a:t>A ECT oferecerá serviço</a:t>
            </a:r>
            <a:r>
              <a:rPr lang="pt-BR" altLang="pt-BR">
                <a:latin typeface="Arial" charset="0"/>
                <a:cs typeface="Times New Roman" pitchFamily="18" charset="0"/>
              </a:rPr>
              <a:t> de assistência médica, hospitalar e odontológica aos empregados ativos, aos aposentados na ECT que permanecem na ativa, aos aposentados desligados sem justa causa ou a pedido e aos aposentados na ECT por invalidez, bem como a seus dependentes que atendam aos critérios estabelecidos nas normas que regulamentam o Plano de Saúde, os quais, na vigência deste Acordo Coletivo de Trabalho, não poderão ser modificados para efeito de exclusão de dependentes. </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1º - </a:t>
            </a:r>
            <a:r>
              <a:rPr lang="pt-BR" altLang="pt-BR">
                <a:solidFill>
                  <a:srgbClr val="FF0000"/>
                </a:solidFill>
                <a:latin typeface="Arial" charset="0"/>
                <a:cs typeface="Times New Roman" pitchFamily="18" charset="0"/>
              </a:rPr>
              <a:t>Fica garantida a permanência no Plano de Saúde CorreiosSaúde, registrado na Agência Nacional de Saúde sob o n.º 41916-3, aos  empregados ativos, admitidos até 31.08.2015, aos aposentados na ECT que permanecem na ativa, aos aposentados desligados sem justa causa ou a pedido e aos aposentados na ECT por invalidez, bem como a seus dependentes que atendam aos critérios estabelecidos nas normas que regulamentam o Plano de Saúde</a:t>
            </a:r>
            <a:r>
              <a:rPr lang="pt-BR" altLang="pt-BR">
                <a:latin typeface="Arial" charset="0"/>
                <a:cs typeface="Times New Roman" pitchFamily="18" charset="0"/>
              </a:rPr>
              <a:t>.</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solidFill>
                  <a:srgbClr val="FF0000"/>
                </a:solidFill>
                <a:latin typeface="Arial" charset="0"/>
                <a:cs typeface="Times New Roman" pitchFamily="18" charset="0"/>
              </a:rPr>
              <a:t>I – Fica garantida a inclusão de novo cônjuge e filhos do titular no Plano de Saúde CorreiosSaúde.</a:t>
            </a:r>
            <a:endParaRPr lang="pt-BR" altLang="pt-BR" sz="200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16387"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16388"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28</a:t>
            </a:r>
          </a:p>
        </p:txBody>
      </p:sp>
      <p:sp>
        <p:nvSpPr>
          <p:cNvPr id="16389" name="Retângulo 1"/>
          <p:cNvSpPr>
            <a:spLocks noChangeArrowheads="1"/>
          </p:cNvSpPr>
          <p:nvPr/>
        </p:nvSpPr>
        <p:spPr bwMode="auto">
          <a:xfrm>
            <a:off x="0" y="738188"/>
            <a:ext cx="9180513" cy="4524375"/>
          </a:xfrm>
          <a:prstGeom prst="rect">
            <a:avLst/>
          </a:prstGeom>
          <a:noFill/>
          <a:ln w="9525">
            <a:noFill/>
            <a:miter lim="800000"/>
            <a:headEnd/>
            <a:tailEnd/>
          </a:ln>
        </p:spPr>
        <p:txBody>
          <a:bodyPr>
            <a:spAutoFit/>
          </a:bodyPr>
          <a:lstStyle/>
          <a:p>
            <a:pPr algn="just"/>
            <a:r>
              <a:rPr lang="pt-BR" altLang="pt-BR">
                <a:latin typeface="Arial" charset="0"/>
                <a:cs typeface="Times New Roman" pitchFamily="18" charset="0"/>
              </a:rPr>
              <a:t>§ 2º - Eventual alteração no </a:t>
            </a:r>
            <a:r>
              <a:rPr lang="pt-BR" altLang="pt-BR">
                <a:solidFill>
                  <a:srgbClr val="FF0000"/>
                </a:solidFill>
                <a:latin typeface="Arial" charset="0"/>
                <a:cs typeface="Times New Roman" pitchFamily="18" charset="0"/>
              </a:rPr>
              <a:t>Plano de Saúde CorreiosSaúde </a:t>
            </a:r>
            <a:r>
              <a:rPr lang="pt-BR" altLang="pt-BR">
                <a:latin typeface="Arial" charset="0"/>
                <a:cs typeface="Times New Roman" pitchFamily="18" charset="0"/>
              </a:rPr>
              <a:t>será precedida de estudos atuariais por comissão paritária. </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3º - </a:t>
            </a:r>
            <a:r>
              <a:rPr lang="pt-BR" altLang="pt-BR">
                <a:solidFill>
                  <a:srgbClr val="FF0000"/>
                </a:solidFill>
                <a:latin typeface="Arial" charset="0"/>
                <a:cs typeface="Times New Roman" pitchFamily="18" charset="0"/>
              </a:rPr>
              <a:t>A participação financeira dos empregados no custeio das despesas do Plano de Saúde CorreiosSaúde, operado mediante sistema compartilhado</a:t>
            </a:r>
            <a:r>
              <a:rPr lang="pt-BR" altLang="pt-BR">
                <a:latin typeface="Arial" charset="0"/>
                <a:cs typeface="Times New Roman" pitchFamily="18" charset="0"/>
              </a:rPr>
              <a:t>, ocorrerá de acordo com os percentuais a seguir discriminados, por faixa salarial, observados os limites máximos para efeito de compartilhamento citados no parágrafo 4°, excluída de tais percentuais a internação opcional em apartamento e a prótese odontológica, que têm regulamentação própria: </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I - NM-01 até NM-16 - 10%.</a:t>
            </a:r>
            <a:endParaRPr lang="pt-BR" altLang="pt-BR" sz="2000">
              <a:cs typeface="Times New Roman" pitchFamily="18" charset="0"/>
            </a:endParaRPr>
          </a:p>
          <a:p>
            <a:pPr algn="just"/>
            <a:r>
              <a:rPr lang="pt-BR" altLang="pt-BR">
                <a:latin typeface="Arial" charset="0"/>
                <a:cs typeface="Times New Roman" pitchFamily="18" charset="0"/>
              </a:rPr>
              <a:t>II - NM-17até NM-48 - 15%.</a:t>
            </a:r>
            <a:endParaRPr lang="pt-BR" altLang="pt-BR" sz="2000">
              <a:cs typeface="Times New Roman" pitchFamily="18" charset="0"/>
            </a:endParaRPr>
          </a:p>
          <a:p>
            <a:pPr algn="just"/>
            <a:r>
              <a:rPr lang="pt-BR" altLang="pt-BR">
                <a:latin typeface="Arial" charset="0"/>
                <a:cs typeface="Times New Roman" pitchFamily="18" charset="0"/>
              </a:rPr>
              <a:t>III - NM-49 até NM-90 - 20%.</a:t>
            </a:r>
            <a:endParaRPr lang="pt-BR" altLang="pt-BR" sz="2000">
              <a:cs typeface="Times New Roman" pitchFamily="18" charset="0"/>
            </a:endParaRPr>
          </a:p>
          <a:p>
            <a:pPr algn="just"/>
            <a:r>
              <a:rPr lang="pt-BR" altLang="pt-BR">
                <a:latin typeface="Arial" charset="0"/>
                <a:cs typeface="Times New Roman" pitchFamily="18" charset="0"/>
              </a:rPr>
              <a:t>IV - NS-01 até NS-60 - 20%.</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3"/>
          <p:cNvPicPr>
            <a:picLocks noChangeAspect="1"/>
          </p:cNvPicPr>
          <p:nvPr/>
        </p:nvPicPr>
        <p:blipFill>
          <a:blip r:embed="rId3"/>
          <a:srcRect/>
          <a:stretch>
            <a:fillRect/>
          </a:stretch>
        </p:blipFill>
        <p:spPr bwMode="auto">
          <a:xfrm>
            <a:off x="0" y="6176963"/>
            <a:ext cx="9144000" cy="681037"/>
          </a:xfrm>
          <a:prstGeom prst="rect">
            <a:avLst/>
          </a:prstGeom>
          <a:noFill/>
          <a:ln w="9525">
            <a:noFill/>
            <a:miter lim="800000"/>
            <a:headEnd/>
            <a:tailEnd/>
          </a:ln>
        </p:spPr>
      </p:pic>
      <p:pic>
        <p:nvPicPr>
          <p:cNvPr id="18435" name="Imagem 5"/>
          <p:cNvPicPr>
            <a:picLocks noChangeAspect="1"/>
          </p:cNvPicPr>
          <p:nvPr/>
        </p:nvPicPr>
        <p:blipFill>
          <a:blip r:embed="rId4"/>
          <a:srcRect/>
          <a:stretch>
            <a:fillRect/>
          </a:stretch>
        </p:blipFill>
        <p:spPr bwMode="auto">
          <a:xfrm>
            <a:off x="0" y="333375"/>
            <a:ext cx="5364163" cy="169863"/>
          </a:xfrm>
          <a:prstGeom prst="rect">
            <a:avLst/>
          </a:prstGeom>
          <a:noFill/>
          <a:ln w="9525">
            <a:noFill/>
            <a:miter lim="800000"/>
            <a:headEnd/>
            <a:tailEnd/>
          </a:ln>
        </p:spPr>
      </p:pic>
      <p:sp>
        <p:nvSpPr>
          <p:cNvPr id="18436" name="Título 1"/>
          <p:cNvSpPr txBox="1">
            <a:spLocks/>
          </p:cNvSpPr>
          <p:nvPr/>
        </p:nvSpPr>
        <p:spPr bwMode="auto">
          <a:xfrm>
            <a:off x="5227638" y="225425"/>
            <a:ext cx="3744912" cy="403225"/>
          </a:xfrm>
          <a:prstGeom prst="rect">
            <a:avLst/>
          </a:prstGeom>
          <a:noFill/>
          <a:ln w="9525">
            <a:noFill/>
            <a:miter lim="800000"/>
            <a:headEnd/>
            <a:tailEnd/>
          </a:ln>
        </p:spPr>
        <p:txBody>
          <a:bodyPr anchor="ctr"/>
          <a:lstStyle/>
          <a:p>
            <a:pPr algn="r" eaLnBrk="1" hangingPunct="1"/>
            <a:r>
              <a:rPr lang="pt-BR" altLang="pt-BR" sz="1600" b="1">
                <a:solidFill>
                  <a:srgbClr val="00416B"/>
                </a:solidFill>
                <a:latin typeface="Trebuchet MS" pitchFamily="34" charset="0"/>
              </a:rPr>
              <a:t>ACT 2015/2016 Cláusula 28</a:t>
            </a:r>
          </a:p>
        </p:txBody>
      </p:sp>
      <p:sp>
        <p:nvSpPr>
          <p:cNvPr id="18437" name="Retângulo 1"/>
          <p:cNvSpPr>
            <a:spLocks noChangeArrowheads="1"/>
          </p:cNvSpPr>
          <p:nvPr/>
        </p:nvSpPr>
        <p:spPr bwMode="auto">
          <a:xfrm>
            <a:off x="-36513" y="863600"/>
            <a:ext cx="9144001" cy="5078413"/>
          </a:xfrm>
          <a:prstGeom prst="rect">
            <a:avLst/>
          </a:prstGeom>
          <a:noFill/>
          <a:ln w="9525">
            <a:noFill/>
            <a:miter lim="800000"/>
            <a:headEnd/>
            <a:tailEnd/>
          </a:ln>
        </p:spPr>
        <p:txBody>
          <a:bodyPr>
            <a:spAutoFit/>
          </a:bodyPr>
          <a:lstStyle/>
          <a:p>
            <a:pPr algn="just"/>
            <a:r>
              <a:rPr lang="pt-BR" altLang="pt-BR">
                <a:latin typeface="Arial" charset="0"/>
                <a:cs typeface="Times New Roman" pitchFamily="18" charset="0"/>
              </a:rPr>
              <a:t>§ 4º O teto limite máximo para efeito de compartilhamento no </a:t>
            </a:r>
            <a:r>
              <a:rPr lang="pt-BR" altLang="pt-BR">
                <a:solidFill>
                  <a:srgbClr val="FF0000"/>
                </a:solidFill>
                <a:latin typeface="Arial" charset="0"/>
                <a:cs typeface="Times New Roman" pitchFamily="18" charset="0"/>
              </a:rPr>
              <a:t>Plano de Saúde CorreiosSaúde</a:t>
            </a:r>
            <a:r>
              <a:rPr lang="pt-BR" altLang="pt-BR">
                <a:latin typeface="Arial" charset="0"/>
                <a:cs typeface="Times New Roman" pitchFamily="18" charset="0"/>
              </a:rPr>
              <a:t> será de:</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I - Para os empregados ativos 2 vezes o valor do salário-base do empregado.</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II - Para os aposentados desligados 3 vezes o valor da soma do benefício recebido do INSS e suplementação concedida pelo POSTALIS.</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5º Os exames periódicos, obrigatórios para todos os empregados ativos, serão realizados sem quaisquer ônus para os mesmos.</a:t>
            </a:r>
            <a:endParaRPr lang="pt-BR" altLang="pt-BR" sz="2000">
              <a:cs typeface="Times New Roman" pitchFamily="18" charset="0"/>
            </a:endParaRPr>
          </a:p>
          <a:p>
            <a:pPr algn="just"/>
            <a:r>
              <a:rPr lang="pt-BR" altLang="pt-BR">
                <a:latin typeface="Arial" charset="0"/>
                <a:cs typeface="Times New Roman" pitchFamily="18" charset="0"/>
              </a:rPr>
              <a:t> </a:t>
            </a:r>
            <a:endParaRPr lang="pt-BR" altLang="pt-BR" sz="2000">
              <a:cs typeface="Times New Roman" pitchFamily="18" charset="0"/>
            </a:endParaRPr>
          </a:p>
          <a:p>
            <a:pPr algn="just"/>
            <a:r>
              <a:rPr lang="pt-BR" altLang="pt-BR">
                <a:latin typeface="Arial" charset="0"/>
                <a:cs typeface="Times New Roman" pitchFamily="18" charset="0"/>
              </a:rPr>
              <a:t>§ 6° Enquanto durar o afastamento em razão de acidente de trabalho (código 91 do INSS), o empregado ativo terá direito à assistência médico-hospitalar e odontológica, sendo o atendimento totalmente gratuito na rede conveniada, no que se relaciona ao respectivo tratamento. Os valores relativos ao atendimento na rede conveniada para os casos não relacionados ao tratamento do acidente de trabalho serão compartilhados dentro dos percentuais estabelecidos para cada Plano de Saúde.</a:t>
            </a:r>
            <a:endParaRPr lang="pt-BR" altLang="pt-BR" sz="200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7203</TotalTime>
  <Words>692</Words>
  <Application>Microsoft Office PowerPoint</Application>
  <PresentationFormat>Apresentação na tela (4:3)</PresentationFormat>
  <Paragraphs>69</Paragraphs>
  <Slides>10</Slides>
  <Notes>8</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10</vt:i4>
      </vt:variant>
    </vt:vector>
  </HeadingPairs>
  <TitlesOfParts>
    <vt:vector size="15" baseType="lpstr">
      <vt:lpstr>Calibri</vt:lpstr>
      <vt:lpstr>Arial</vt:lpstr>
      <vt:lpstr>Trebuchet MS</vt:lpstr>
      <vt:lpstr>Times New Roman</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Gestão Estratégica</dc:title>
  <dc:creator>Fabrizzio Freire de Moura</dc:creator>
  <cp:lastModifiedBy>Rafael Dias Silva</cp:lastModifiedBy>
  <cp:revision>229</cp:revision>
  <cp:lastPrinted>2015-08-31T18:23:09Z</cp:lastPrinted>
  <dcterms:created xsi:type="dcterms:W3CDTF">2014-05-02T20:36:19Z</dcterms:created>
  <dcterms:modified xsi:type="dcterms:W3CDTF">2015-09-01T14:31:00Z</dcterms:modified>
</cp:coreProperties>
</file>